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6" r:id="rId6"/>
    <p:sldId id="257" r:id="rId7"/>
    <p:sldId id="258" r:id="rId8"/>
    <p:sldId id="261" r:id="rId9"/>
    <p:sldId id="274" r:id="rId10"/>
    <p:sldId id="259" r:id="rId11"/>
    <p:sldId id="262" r:id="rId12"/>
    <p:sldId id="275" r:id="rId13"/>
    <p:sldId id="276" r:id="rId14"/>
    <p:sldId id="277" r:id="rId15"/>
    <p:sldId id="278" r:id="rId16"/>
    <p:sldId id="279" r:id="rId17"/>
    <p:sldId id="268" r:id="rId18"/>
    <p:sldId id="280" r:id="rId19"/>
    <p:sldId id="281" r:id="rId20"/>
    <p:sldId id="282" r:id="rId21"/>
    <p:sldId id="283" r:id="rId22"/>
    <p:sldId id="270" r:id="rId23"/>
    <p:sldId id="284" r:id="rId24"/>
    <p:sldId id="285" r:id="rId25"/>
    <p:sldId id="273" r:id="rId26"/>
    <p:sldId id="286" r:id="rId2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CCCB4-84DE-479E-90C4-968371EF8C19}" type="datetimeFigureOut">
              <a:rPr lang="lt-LT" smtClean="0"/>
              <a:pPr/>
              <a:t>2021-10-27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C80A776-84F1-44DE-A376-E7F40E3B149F}"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CCCB4-84DE-479E-90C4-968371EF8C19}" type="datetimeFigureOut">
              <a:rPr lang="lt-LT" smtClean="0"/>
              <a:pPr/>
              <a:t>2021-10-27</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0A776-84F1-44DE-A376-E7F40E3B149F}"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part3.E495B1AF.A7FB6828@nsa.smm.l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 xmlns:a16="http://schemas.microsoft.com/office/drawing/2014/main" id="{1C3A5082-F630-4CCC-B2B9-AC392516B5A4}"/>
              </a:ext>
            </a:extLst>
          </p:cNvPr>
          <p:cNvSpPr>
            <a:spLocks noGrp="1"/>
          </p:cNvSpPr>
          <p:nvPr>
            <p:ph type="ctrTitle"/>
          </p:nvPr>
        </p:nvSpPr>
        <p:spPr>
          <a:xfrm>
            <a:off x="685800" y="1052737"/>
            <a:ext cx="7772400" cy="2547714"/>
          </a:xfrm>
        </p:spPr>
        <p:txBody>
          <a:bodyPr>
            <a:normAutofit/>
          </a:bodyPr>
          <a:lstStyle/>
          <a:p>
            <a:r>
              <a:rPr lang="lt-LT" b="1" dirty="0" smtClean="0"/>
              <a:t>INFORMACIJA APIE BRANDOS EGZAMINŲ TVARKARAŠČIŲ IR VYKDYMO NAUJOVES </a:t>
            </a:r>
            <a:endParaRPr lang="lt-LT" b="1" dirty="0"/>
          </a:p>
        </p:txBody>
      </p:sp>
      <p:sp>
        <p:nvSpPr>
          <p:cNvPr id="5" name="Antrinis pavadinimas 4">
            <a:extLst>
              <a:ext uri="{FF2B5EF4-FFF2-40B4-BE49-F238E27FC236}">
                <a16:creationId xmlns="" xmlns:a16="http://schemas.microsoft.com/office/drawing/2014/main" id="{2D997882-E668-41E6-848E-024129D756B9}"/>
              </a:ext>
            </a:extLst>
          </p:cNvPr>
          <p:cNvSpPr>
            <a:spLocks noGrp="1"/>
          </p:cNvSpPr>
          <p:nvPr>
            <p:ph type="subTitle" idx="1"/>
          </p:nvPr>
        </p:nvSpPr>
        <p:spPr>
          <a:xfrm>
            <a:off x="1371600" y="3886200"/>
            <a:ext cx="7232848" cy="1126976"/>
          </a:xfrm>
        </p:spPr>
        <p:txBody>
          <a:bodyPr>
            <a:normAutofit/>
          </a:bodyPr>
          <a:lstStyle/>
          <a:p>
            <a:pPr algn="r"/>
            <a:endParaRPr lang="lt-LT" dirty="0"/>
          </a:p>
        </p:txBody>
      </p:sp>
      <p:pic>
        <p:nvPicPr>
          <p:cNvPr id="6" name="Picture 6" descr="cid:part3.E495B1AF.A7FB6828@nsa.smm.lt">
            <a:extLst>
              <a:ext uri="{FF2B5EF4-FFF2-40B4-BE49-F238E27FC236}">
                <a16:creationId xmlns="" xmlns:a16="http://schemas.microsoft.com/office/drawing/2014/main" id="{C38DDABB-6A6B-8541-B987-040EB0142330}"/>
              </a:ext>
            </a:extLst>
          </p:cNvPr>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441001" y="5349876"/>
            <a:ext cx="2261998" cy="974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422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Patikslinimas, kad atitiktų VTP įstatymą</a:t>
            </a:r>
            <a:endParaRPr lang="lt-LT" dirty="0"/>
          </a:p>
        </p:txBody>
      </p:sp>
      <p:sp>
        <p:nvSpPr>
          <p:cNvPr id="3" name="Content Placeholder 2"/>
          <p:cNvSpPr>
            <a:spLocks noGrp="1"/>
          </p:cNvSpPr>
          <p:nvPr>
            <p:ph idx="1"/>
          </p:nvPr>
        </p:nvSpPr>
        <p:spPr/>
        <p:txBody>
          <a:bodyPr/>
          <a:lstStyle/>
          <a:p>
            <a:r>
              <a:rPr lang="lt-LT" dirty="0" smtClean="0"/>
              <a:t>46. Visi savivaldybės valstybės tarnautojai ir darbuotojai, dirbantys pagal darbo sutartį, priimantys, saugantys ir perduodantys valstybinio brandos egzamino užduotis, turi turėti </a:t>
            </a:r>
            <a:r>
              <a:rPr lang="lt-LT" dirty="0" smtClean="0">
                <a:solidFill>
                  <a:srgbClr val="FF0000"/>
                </a:solidFill>
              </a:rPr>
              <a:t>teisę dirbti ar susipažinti su įslaptinta informacija, žymima  slaptumo žyma „RIBOTO NAUDOJIMO“. </a:t>
            </a:r>
            <a:r>
              <a:rPr lang="lt-LT" dirty="0" smtClean="0"/>
              <a:t>(buvo leidimas)</a:t>
            </a:r>
          </a:p>
          <a:p>
            <a:endParaRPr lang="lt-L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9021688" cy="418058"/>
          </a:xfrm>
        </p:spPr>
        <p:txBody>
          <a:bodyPr>
            <a:noAutofit/>
          </a:bodyPr>
          <a:lstStyle/>
          <a:p>
            <a:r>
              <a:rPr lang="lt-LT" sz="2800" b="1" dirty="0" smtClean="0"/>
              <a:t>VALSTYBINIŲ BRANDOS EGZAMINŲ CENTRŲ SKYRIMAS</a:t>
            </a:r>
            <a:endParaRPr lang="lt-LT" sz="2800" dirty="0"/>
          </a:p>
        </p:txBody>
      </p:sp>
      <p:sp>
        <p:nvSpPr>
          <p:cNvPr id="3" name="Content Placeholder 2"/>
          <p:cNvSpPr>
            <a:spLocks noGrp="1"/>
          </p:cNvSpPr>
          <p:nvPr>
            <p:ph idx="1"/>
          </p:nvPr>
        </p:nvSpPr>
        <p:spPr>
          <a:xfrm>
            <a:off x="457200" y="980728"/>
            <a:ext cx="8229600" cy="5544616"/>
          </a:xfrm>
        </p:spPr>
        <p:txBody>
          <a:bodyPr>
            <a:noAutofit/>
          </a:bodyPr>
          <a:lstStyle/>
          <a:p>
            <a:r>
              <a:rPr lang="lt-LT" sz="2400" dirty="0" smtClean="0"/>
              <a:t>52. Valstybiniam brandos egzaminui vykdyti pagrindinės sesijos metu savivaldybės teritorijoje skiriamas dalyko valstybinio brandos egzamino centras, jei to dalyko brandos egzaminą laiko ne mažiau kaip </a:t>
            </a:r>
            <a:r>
              <a:rPr lang="lt-LT" sz="2400" dirty="0" smtClean="0">
                <a:solidFill>
                  <a:srgbClr val="FF0000"/>
                </a:solidFill>
              </a:rPr>
              <a:t>15</a:t>
            </a:r>
            <a:r>
              <a:rPr lang="lt-LT" sz="2400" dirty="0" smtClean="0"/>
              <a:t> kandidatų. Jei yra mažiau kaip </a:t>
            </a:r>
            <a:r>
              <a:rPr lang="lt-LT" sz="2400" dirty="0" smtClean="0">
                <a:solidFill>
                  <a:srgbClr val="FF0000"/>
                </a:solidFill>
              </a:rPr>
              <a:t>15</a:t>
            </a:r>
            <a:r>
              <a:rPr lang="lt-LT" sz="2400" dirty="0" smtClean="0"/>
              <a:t> kandidatų, kelių savivaldybių administracijų direktorių ar jų įgaliotų asmenų sutarimu skiriamas bendras dalyko valstybinio brandos egzamino centras.</a:t>
            </a:r>
          </a:p>
          <a:p>
            <a:r>
              <a:rPr lang="lt-LT" sz="2400" dirty="0" smtClean="0"/>
              <a:t>55. Jeigu visose apskrities savivaldybėse dalyko valstybinį brandos egzaminą laiko mažiau kaip </a:t>
            </a:r>
            <a:r>
              <a:rPr lang="lt-LT" sz="2400" dirty="0" smtClean="0">
                <a:solidFill>
                  <a:srgbClr val="FF0000"/>
                </a:solidFill>
              </a:rPr>
              <a:t>15</a:t>
            </a:r>
            <a:r>
              <a:rPr lang="lt-LT" sz="2400" dirty="0" smtClean="0"/>
              <a:t> kandidatų, dalyko valstybinio brandos egzamino centro skyrimą su Nacionalinės švietimo agentūros direktoriumi ar jo įgaliotu asmeniu derina tos savivaldybės, kurios teritorijoje egzamino centras skiriamas, administracijos direktorius ar jo įgaliotas atstovas.</a:t>
            </a:r>
            <a:endParaRPr lang="lt-LT"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lt-LT" sz="3200" b="1" dirty="0" smtClean="0"/>
              <a:t>REGISTRAVIMAS IR INFORMACIJOS PATEIKIMAS</a:t>
            </a:r>
            <a:endParaRPr lang="lt-LT" sz="3200" dirty="0"/>
          </a:p>
        </p:txBody>
      </p:sp>
      <p:sp>
        <p:nvSpPr>
          <p:cNvPr id="3" name="Content Placeholder 2"/>
          <p:cNvSpPr>
            <a:spLocks noGrp="1"/>
          </p:cNvSpPr>
          <p:nvPr>
            <p:ph idx="1"/>
          </p:nvPr>
        </p:nvSpPr>
        <p:spPr>
          <a:xfrm>
            <a:off x="457200" y="1052736"/>
            <a:ext cx="8229600" cy="5073427"/>
          </a:xfrm>
        </p:spPr>
        <p:txBody>
          <a:bodyPr>
            <a:normAutofit fontScale="85000" lnSpcReduction="10000"/>
          </a:bodyPr>
          <a:lstStyle/>
          <a:p>
            <a:r>
              <a:rPr lang="lt-LT" dirty="0" smtClean="0"/>
              <a:t>61.3. iki lapkričio 30 dienos sudaro sąrašą kandidatų, turinčių specialiųjų ugdymosi poreikių, kuriems reikalingi brandos egzamino užduoties formos, vykdymo ir vertinimo instrukcijų pritaikymai, ir turinčių sveikatos sutrikimų, kuriems sudaromos atitinkamos vykdymo sąlygos. Mokyklos vadovas sąrašą patvirtina parašu, </a:t>
            </a:r>
            <a:r>
              <a:rPr lang="lt-LT" sz="3300" dirty="0" smtClean="0">
                <a:solidFill>
                  <a:srgbClr val="FF0000"/>
                </a:solidFill>
              </a:rPr>
              <a:t>nuskenuoja ir nuskenuotą sąrašo kopiją </a:t>
            </a:r>
            <a:r>
              <a:rPr lang="lt-LT" dirty="0" smtClean="0"/>
              <a:t>kartu su pirminės sveikatos priežiūros įstaigos gydytojų, gydytojų konsultacinės komisijos ar pedagoginės psichologinės tarnybos (švietimo pagalbos tarnybos) išduotų pažymų nuskenuotomis kopijomis perduoda savivaldybės administracijos švietimo padaliniui;“.</a:t>
            </a:r>
            <a:endParaRPr lang="lt-L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b="1" dirty="0" smtClean="0"/>
              <a:t>REGISTRAVIMAS IR INFORMACIJOS PATEIKIMAS</a:t>
            </a:r>
            <a:endParaRPr lang="lt-LT" sz="3200"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r>
              <a:rPr lang="lt-LT" dirty="0" smtClean="0"/>
              <a:t>61.4. iki lapkričio 30 dienos parengia raštus dėl specialiųjų ugdymosi poreikių turinčių kandidatų, kuriems reikalingi brandos egzaminų užduoties formos, vykdymo ir vertinimo instrukcijų pritaikymai, ir sveikatos sutrikimų turinčių kandidatų, kuriems reikalingos atitinkamos egzamino vykdymo sąlygos, juos įveda į duomenų perdavimo sistemą KELTAS. </a:t>
            </a:r>
            <a:r>
              <a:rPr lang="lt-LT" b="1" dirty="0" smtClean="0">
                <a:solidFill>
                  <a:srgbClr val="FF0000"/>
                </a:solidFill>
              </a:rPr>
              <a:t>Nuskenuotų raštų kopijas </a:t>
            </a:r>
            <a:r>
              <a:rPr lang="lt-LT" dirty="0" smtClean="0"/>
              <a:t>kartu su kandidatų pateiktų pirminės sveikatos priežiūros įstaigos gydytojų, gydytojų konsultacinės komisijos ar pedagoginės psichologinės tarnybos (švietimo pagalbos tarnybos) išduotų pažymų nuskenuotomis kopijomis perduoda savivaldybės administracijos švietimo padalinio atsakingam specialistui patikrinti, šis, patikrinęs informaciją, iki gruodžio 9 dienos </a:t>
            </a:r>
            <a:r>
              <a:rPr lang="lt-LT" b="1" dirty="0" smtClean="0">
                <a:solidFill>
                  <a:srgbClr val="FF0000"/>
                </a:solidFill>
              </a:rPr>
              <a:t>elektroniniu paštu slaptažodžiu apsaugotas bylas</a:t>
            </a:r>
            <a:r>
              <a:rPr lang="lt-LT" dirty="0" smtClean="0"/>
              <a:t> perduoda Nacionalinei švietimo agentūrai</a:t>
            </a:r>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lt-LT" sz="2400" b="1" dirty="0" smtClean="0"/>
              <a:t>KANDIDATŲ BRANDOS EGZAMINŲ DARBŲ VERTINIMAS</a:t>
            </a:r>
            <a:endParaRPr lang="lt-LT" sz="2400" dirty="0"/>
          </a:p>
        </p:txBody>
      </p:sp>
      <p:sp>
        <p:nvSpPr>
          <p:cNvPr id="3" name="Content Placeholder 2"/>
          <p:cNvSpPr>
            <a:spLocks noGrp="1"/>
          </p:cNvSpPr>
          <p:nvPr>
            <p:ph idx="1"/>
          </p:nvPr>
        </p:nvSpPr>
        <p:spPr>
          <a:xfrm>
            <a:off x="457200" y="1196752"/>
            <a:ext cx="8229600" cy="4929411"/>
          </a:xfrm>
        </p:spPr>
        <p:txBody>
          <a:bodyPr>
            <a:noAutofit/>
          </a:bodyPr>
          <a:lstStyle/>
          <a:p>
            <a:r>
              <a:rPr lang="lt-LT" sz="2400" dirty="0"/>
              <a:t>124. Vertinimo metu kilus įtarimui, kad kandidatai užduotis atliko nesavarankiškai, naudojosi pašaline </a:t>
            </a:r>
            <a:r>
              <a:rPr lang="lt-LT" sz="2400" dirty="0" smtClean="0"/>
              <a:t>pagalba</a:t>
            </a:r>
            <a:r>
              <a:rPr lang="lt-LT" sz="2400" dirty="0" smtClean="0">
                <a:solidFill>
                  <a:srgbClr val="FF0000"/>
                </a:solidFill>
              </a:rPr>
              <a:t> ar kito autoriaus darbu, nenurodydamas tikrosios autorystės</a:t>
            </a:r>
            <a:r>
              <a:rPr lang="lt-LT" sz="2400" dirty="0" smtClean="0"/>
              <a:t>, </a:t>
            </a:r>
            <a:r>
              <a:rPr lang="lt-LT" sz="2400" dirty="0"/>
              <a:t>jų darbai perduodami vertinimo komisijos pirmininkui. Valstybinio brandos egzamino vertinimo komisijos pirmininkas, nustatęs, kad kelių kandidatų dalyko brandos egzamino užduotis ar jos dalis atlikta identiškai, </a:t>
            </a:r>
            <a:r>
              <a:rPr lang="lt-LT" sz="2400" dirty="0">
                <a:solidFill>
                  <a:srgbClr val="FF0000"/>
                </a:solidFill>
              </a:rPr>
              <a:t>pasinaudota kito autoriaus darbu ar darbo dalimi nenurodant tikrosios autorystės, apie tai surašo aktą ir  teikia argumentuotą siūlymą Nacionalinės švietimo agentūros direktoriui dėl tų darbų ar jų dalių nevertinimo. </a:t>
            </a:r>
            <a:r>
              <a:rPr lang="lt-LT" sz="2400" dirty="0"/>
              <a:t>Nacionalinės švietimo agentūros direktorius, aktą su  siūlymu nevertinti kandidato kandidato  darbo pateikia </a:t>
            </a:r>
            <a:r>
              <a:rPr lang="lt-LT" sz="2400" dirty="0">
                <a:solidFill>
                  <a:srgbClr val="FF0000"/>
                </a:solidFill>
              </a:rPr>
              <a:t>Valstybinių brandos egzaminų vertinimo komitetui dėl galutinio sprendimo priėmimo</a:t>
            </a:r>
            <a:r>
              <a:rPr lang="lt-LT" sz="2400" dirty="0" smtClean="0"/>
              <a:t>. &lt;...&gt;</a:t>
            </a:r>
            <a:endParaRPr lang="lt-LT"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cap="all" dirty="0" smtClean="0"/>
              <a:t>PRAŠYMAI</a:t>
            </a:r>
            <a:endParaRPr lang="lt-LT" dirty="0"/>
          </a:p>
        </p:txBody>
      </p:sp>
      <p:sp>
        <p:nvSpPr>
          <p:cNvPr id="3" name="Content Placeholder 2"/>
          <p:cNvSpPr>
            <a:spLocks noGrp="1"/>
          </p:cNvSpPr>
          <p:nvPr>
            <p:ph idx="1"/>
          </p:nvPr>
        </p:nvSpPr>
        <p:spPr/>
        <p:txBody>
          <a:bodyPr>
            <a:normAutofit fontScale="92500" lnSpcReduction="10000"/>
          </a:bodyPr>
          <a:lstStyle/>
          <a:p>
            <a:r>
              <a:rPr lang="lt-LT" dirty="0" smtClean="0"/>
              <a:t>142. Kandidatai, nesutinkantys su vertinimo komisijos pirmininko ar </a:t>
            </a:r>
            <a:r>
              <a:rPr lang="lt-LT" b="1" dirty="0" smtClean="0">
                <a:solidFill>
                  <a:srgbClr val="FF0000"/>
                </a:solidFill>
              </a:rPr>
              <a:t>Valstybinių brandos egzaminų vertinimo komiteto </a:t>
            </a:r>
            <a:r>
              <a:rPr lang="lt-LT" dirty="0" smtClean="0"/>
              <a:t>sprendimu nevertinti darbo, per tris dienas po to, kai buvo paskelbtas sprendimas, mokyklos vadovui, eksternas – bazinės mokyklos vadovui pateikia motyvuotą laisvos formos prašymą pakeisti sprendimą. Mokyklos vadovas per dvi darbo dienas prašymą perduoda savivaldybės administracijos švietimo padaliniui.“</a:t>
            </a:r>
            <a:endParaRPr lang="lt-L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cap="all" dirty="0" smtClean="0"/>
              <a:t>PRAŠYMAI</a:t>
            </a:r>
            <a:endParaRPr lang="lt-LT" dirty="0"/>
          </a:p>
        </p:txBody>
      </p:sp>
      <p:sp>
        <p:nvSpPr>
          <p:cNvPr id="3" name="Content Placeholder 2"/>
          <p:cNvSpPr>
            <a:spLocks noGrp="1"/>
          </p:cNvSpPr>
          <p:nvPr>
            <p:ph idx="1"/>
          </p:nvPr>
        </p:nvSpPr>
        <p:spPr/>
        <p:txBody>
          <a:bodyPr>
            <a:normAutofit lnSpcReduction="10000"/>
          </a:bodyPr>
          <a:lstStyle/>
          <a:p>
            <a:r>
              <a:rPr lang="lt-LT" dirty="0" smtClean="0"/>
              <a:t>143. Kandidato prašymas dėl Valstybinio brandos egzamino vertinimo komisijos pirmininko ar Valstybinių brandos egzaminų vertinimo komiteto priimto sprendimo nevertinti valstybinio brandos egzamino darbo per dvi darbo dienas perduodamas </a:t>
            </a:r>
            <a:r>
              <a:rPr lang="lt-LT" dirty="0" smtClean="0">
                <a:solidFill>
                  <a:srgbClr val="FF0000"/>
                </a:solidFill>
              </a:rPr>
              <a:t>Prašymų dėl Brandos egzaminų organizavimo ir vykdymo tvarkos apraše nenumatytų ir nereglamentuotų atvejų nagrinėjimo komisijai.</a:t>
            </a:r>
            <a:endParaRPr lang="lt-LT"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cap="all" dirty="0" smtClean="0"/>
              <a:t>PRAŠYMAI</a:t>
            </a:r>
            <a:endParaRPr lang="lt-LT" dirty="0"/>
          </a:p>
        </p:txBody>
      </p:sp>
      <p:sp>
        <p:nvSpPr>
          <p:cNvPr id="3" name="Content Placeholder 2"/>
          <p:cNvSpPr>
            <a:spLocks noGrp="1"/>
          </p:cNvSpPr>
          <p:nvPr>
            <p:ph idx="1"/>
          </p:nvPr>
        </p:nvSpPr>
        <p:spPr/>
        <p:txBody>
          <a:bodyPr/>
          <a:lstStyle/>
          <a:p>
            <a:r>
              <a:rPr lang="lt-LT" dirty="0" smtClean="0"/>
              <a:t>144. Prašymas dėl vyresniojo vykdytojo pateikto siūlymo nevertinti valstybinio brandos egzamino darbo teikiamas </a:t>
            </a:r>
            <a:r>
              <a:rPr lang="lt-LT" b="1" dirty="0" smtClean="0">
                <a:solidFill>
                  <a:srgbClr val="FF0000"/>
                </a:solidFill>
              </a:rPr>
              <a:t>Nacionalinės švietimo agentūros direktoriui</a:t>
            </a:r>
            <a:r>
              <a:rPr lang="lt-LT" dirty="0" smtClean="0"/>
              <a:t>, o prašymas dėl mokyklinio brandos egzamino darbo perduodamas savivaldybės administracijos švietimo padaliniui.“</a:t>
            </a:r>
            <a:endParaRPr lang="lt-L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cap="all" dirty="0" smtClean="0"/>
              <a:t>PRAŠYMAI</a:t>
            </a:r>
            <a:endParaRPr lang="lt-LT" dirty="0"/>
          </a:p>
        </p:txBody>
      </p:sp>
      <p:sp>
        <p:nvSpPr>
          <p:cNvPr id="3" name="Content Placeholder 2"/>
          <p:cNvSpPr>
            <a:spLocks noGrp="1"/>
          </p:cNvSpPr>
          <p:nvPr>
            <p:ph idx="1"/>
          </p:nvPr>
        </p:nvSpPr>
        <p:spPr/>
        <p:txBody>
          <a:bodyPr/>
          <a:lstStyle/>
          <a:p>
            <a:r>
              <a:rPr lang="lt-LT" dirty="0" smtClean="0"/>
              <a:t>145. Prašymus nagrinėjanti institucija priima vieną iš sprendimų:</a:t>
            </a:r>
          </a:p>
          <a:p>
            <a:r>
              <a:rPr lang="lt-LT" dirty="0" smtClean="0"/>
              <a:t>145.1</a:t>
            </a:r>
            <a:r>
              <a:rPr lang="lt-LT" dirty="0" smtClean="0">
                <a:solidFill>
                  <a:srgbClr val="FF0000"/>
                </a:solidFill>
              </a:rPr>
              <a:t>. siūlymas ar </a:t>
            </a:r>
            <a:r>
              <a:rPr lang="lt-LT" dirty="0" smtClean="0"/>
              <a:t>sprendimas nevertinti darbo pagrįstas ir teisėtas;</a:t>
            </a:r>
          </a:p>
          <a:p>
            <a:r>
              <a:rPr lang="lt-LT" dirty="0" smtClean="0"/>
              <a:t>145.2. įvertinti darbą, nes </a:t>
            </a:r>
            <a:r>
              <a:rPr lang="lt-LT" b="1" dirty="0" smtClean="0">
                <a:solidFill>
                  <a:srgbClr val="FF0000"/>
                </a:solidFill>
              </a:rPr>
              <a:t>siūlymas</a:t>
            </a:r>
            <a:r>
              <a:rPr lang="lt-LT" dirty="0" smtClean="0"/>
              <a:t> ar  sprendimas nepagrįstas (nepakanka įrodymų) ir (ar) neteisėtas (priimtas pažeidžiant nustatytą tvarką).</a:t>
            </a:r>
            <a:endParaRPr lang="lt-L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ATSAKOMYBĖ</a:t>
            </a:r>
            <a:endParaRPr lang="lt-LT" dirty="0"/>
          </a:p>
        </p:txBody>
      </p:sp>
      <p:sp>
        <p:nvSpPr>
          <p:cNvPr id="3" name="Content Placeholder 2"/>
          <p:cNvSpPr>
            <a:spLocks noGrp="1"/>
          </p:cNvSpPr>
          <p:nvPr>
            <p:ph idx="1"/>
          </p:nvPr>
        </p:nvSpPr>
        <p:spPr/>
        <p:txBody>
          <a:bodyPr>
            <a:normAutofit fontScale="92500" lnSpcReduction="20000"/>
          </a:bodyPr>
          <a:lstStyle/>
          <a:p>
            <a:r>
              <a:rPr lang="lt-LT" dirty="0"/>
              <a:t>161. Už valstybinių brandos egzaminų metu Aprašo reikalavimų vykdymo neužtikrinimą, pasireiškusį masiniu (daugiau kaip pusė dalyko brandos egzamino centro patalpoje laikiusių kandidatų) kandidatų darbų nevertinimu per einamųjų metų sesijų du–tris brandos egzaminus, švietimo, mokslo ir sporto ministro įsakymu iki </a:t>
            </a:r>
            <a:r>
              <a:rPr lang="lt-LT" dirty="0">
                <a:solidFill>
                  <a:srgbClr val="FF0000"/>
                </a:solidFill>
              </a:rPr>
              <a:t>trejų </a:t>
            </a:r>
            <a:r>
              <a:rPr lang="lt-LT" dirty="0" smtClean="0">
                <a:solidFill>
                  <a:srgbClr val="FF0000"/>
                </a:solidFill>
              </a:rPr>
              <a:t>metų vykdoma </a:t>
            </a:r>
            <a:r>
              <a:rPr lang="lt-LT" dirty="0">
                <a:solidFill>
                  <a:srgbClr val="FF0000"/>
                </a:solidFill>
              </a:rPr>
              <a:t>savivaldybės administracijos brandos egzaminų organizavimo ir vykdymo priežiūra, brandos egzaminų vykdymo grupės sudaromos iš ne tos mokyklos, kurios kandidatai laiko brandos egzaminus, </a:t>
            </a:r>
            <a:r>
              <a:rPr lang="lt-LT" dirty="0" smtClean="0">
                <a:solidFill>
                  <a:srgbClr val="FF0000"/>
                </a:solidFill>
              </a:rPr>
              <a:t>darbuotojų.</a:t>
            </a:r>
            <a:endParaRPr lang="lt-LT"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BRANDOS EGZAMINAI</a:t>
            </a:r>
            <a:endParaRPr lang="lt-LT" dirty="0"/>
          </a:p>
        </p:txBody>
      </p:sp>
      <p:sp>
        <p:nvSpPr>
          <p:cNvPr id="3" name="Subtitle 2"/>
          <p:cNvSpPr>
            <a:spLocks noGrp="1"/>
          </p:cNvSpPr>
          <p:nvPr>
            <p:ph type="subTitle" idx="1"/>
          </p:nvPr>
        </p:nvSpPr>
        <p:spPr/>
        <p:txBody>
          <a:bodyPr/>
          <a:lstStyle/>
          <a:p>
            <a:r>
              <a:rPr lang="lt-LT" dirty="0" smtClean="0"/>
              <a:t>Pakeitimai 2021 m. spalio 14 d. Nr. V-1883 (TAR 2021-21532)</a:t>
            </a:r>
          </a:p>
          <a:p>
            <a:endParaRPr lang="lt-L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4402"/>
          </a:xfrm>
        </p:spPr>
        <p:txBody>
          <a:bodyPr/>
          <a:lstStyle/>
          <a:p>
            <a:r>
              <a:rPr lang="lt-LT" b="1" dirty="0" smtClean="0"/>
              <a:t>2021–2022 MOKSLO METŲ LIETUVIŲ KALBOS IR LITERATŪROS</a:t>
            </a:r>
            <a:r>
              <a:rPr lang="lt-LT" dirty="0" smtClean="0"/>
              <a:t> </a:t>
            </a:r>
            <a:r>
              <a:rPr lang="lt-LT" b="1" dirty="0" smtClean="0"/>
              <a:t>ĮSKAITOS IR BRANDOS EGZAMINŲ TVARKARAŠČIAI</a:t>
            </a:r>
            <a:endParaRPr lang="lt-LT" dirty="0"/>
          </a:p>
        </p:txBody>
      </p:sp>
      <p:sp>
        <p:nvSpPr>
          <p:cNvPr id="3" name="Content Placeholder 2"/>
          <p:cNvSpPr>
            <a:spLocks noGrp="1"/>
          </p:cNvSpPr>
          <p:nvPr>
            <p:ph idx="1"/>
          </p:nvPr>
        </p:nvSpPr>
        <p:spPr>
          <a:xfrm>
            <a:off x="457200" y="4005064"/>
            <a:ext cx="8229600" cy="2121099"/>
          </a:xfrm>
        </p:spPr>
        <p:txBody>
          <a:bodyPr>
            <a:normAutofit/>
          </a:bodyPr>
          <a:lstStyle/>
          <a:p>
            <a:r>
              <a:rPr lang="lt-LT" dirty="0" smtClean="0"/>
              <a:t>Lietuvos Respublikos švietimo, mokslo ir sporto ministro 2021 m. rugpjūčio 23 d. įsakymu Nr. V-1527 (TAR, 2021-17803)</a:t>
            </a:r>
            <a:endParaRPr lang="lt-L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fontScale="92500" lnSpcReduction="20000"/>
          </a:bodyPr>
          <a:lstStyle/>
          <a:p>
            <a:r>
              <a:rPr lang="lt-LT" dirty="0" smtClean="0"/>
              <a:t>Užsienio kalbų egz kalbėjimo dalis – 2022 m. balandžio 20-22 d.</a:t>
            </a:r>
          </a:p>
          <a:p>
            <a:r>
              <a:rPr lang="lt-LT" dirty="0" smtClean="0"/>
              <a:t>Pagrindinė sesija:</a:t>
            </a:r>
          </a:p>
          <a:p>
            <a:r>
              <a:rPr lang="lt-LT" dirty="0" smtClean="0"/>
              <a:t>Lietuvių kalba ir literatūra - 2022 m. birželio 1 d. </a:t>
            </a:r>
          </a:p>
          <a:p>
            <a:r>
              <a:rPr lang="lt-LT" dirty="0" smtClean="0"/>
              <a:t> Muzikologija II dalis  - 2022 m. birželio 23 d. </a:t>
            </a:r>
          </a:p>
          <a:p>
            <a:r>
              <a:rPr lang="lt-LT" dirty="0" smtClean="0"/>
              <a:t>Pakartotinė sesija:</a:t>
            </a:r>
          </a:p>
          <a:p>
            <a:r>
              <a:rPr lang="lt-LT" dirty="0" smtClean="0"/>
              <a:t>Lietuvių kalba ir literatūra VBE - 2022 m. birželio 27 d.</a:t>
            </a:r>
          </a:p>
          <a:p>
            <a:r>
              <a:rPr lang="lt-LT" dirty="0" smtClean="0"/>
              <a:t>Lietuvių kalba ir literatūra MBE - 2022 m. liepos 12 d.</a:t>
            </a:r>
            <a:endParaRPr lang="lt-L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solidFill>
                  <a:srgbClr val="FF0000"/>
                </a:solidFill>
              </a:rPr>
              <a:t>Egzaminų trukmė 2022 m. grįžta kokia buvusi</a:t>
            </a:r>
            <a:endParaRPr lang="lt-LT"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2132856"/>
            <a:ext cx="8229600" cy="396044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Užsienio kalbų klausymo dalis</a:t>
            </a:r>
            <a:endParaRPr lang="lt-LT" dirty="0"/>
          </a:p>
        </p:txBody>
      </p:sp>
      <p:sp>
        <p:nvSpPr>
          <p:cNvPr id="3" name="Content Placeholder 2"/>
          <p:cNvSpPr>
            <a:spLocks noGrp="1"/>
          </p:cNvSpPr>
          <p:nvPr>
            <p:ph idx="1"/>
          </p:nvPr>
        </p:nvSpPr>
        <p:spPr/>
        <p:txBody>
          <a:bodyPr/>
          <a:lstStyle/>
          <a:p>
            <a:r>
              <a:rPr lang="lt-LT" dirty="0" smtClean="0"/>
              <a:t>Planuojama USB</a:t>
            </a:r>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Galimybė atsisakyti 1 ar daugiau BE</a:t>
            </a:r>
            <a:endParaRPr lang="lt-LT" dirty="0"/>
          </a:p>
        </p:txBody>
      </p:sp>
      <p:sp>
        <p:nvSpPr>
          <p:cNvPr id="3" name="Content Placeholder 2"/>
          <p:cNvSpPr>
            <a:spLocks noGrp="1"/>
          </p:cNvSpPr>
          <p:nvPr>
            <p:ph idx="1"/>
          </p:nvPr>
        </p:nvSpPr>
        <p:spPr/>
        <p:txBody>
          <a:bodyPr>
            <a:normAutofit fontScale="92500" lnSpcReduction="10000"/>
          </a:bodyPr>
          <a:lstStyle/>
          <a:p>
            <a:r>
              <a:rPr lang="lt-LT" dirty="0"/>
              <a:t>14. Pasirinkto dalyko brandos egzamino ir jo tipo ar individualaus ugdymo plano dalyko brandos darbo keisti neleidžiama, bet </a:t>
            </a:r>
            <a:r>
              <a:rPr lang="lt-LT" dirty="0">
                <a:solidFill>
                  <a:srgbClr val="FF0000"/>
                </a:solidFill>
              </a:rPr>
              <a:t>iki einamųjų metų kovo </a:t>
            </a:r>
            <a:r>
              <a:rPr lang="lt-LT" dirty="0" smtClean="0">
                <a:solidFill>
                  <a:srgbClr val="FF0000"/>
                </a:solidFill>
              </a:rPr>
              <a:t>15 dienos </a:t>
            </a:r>
            <a:r>
              <a:rPr lang="lt-LT" dirty="0">
                <a:solidFill>
                  <a:srgbClr val="FF0000"/>
                </a:solidFill>
              </a:rPr>
              <a:t>kandidatui leidžiama pareikšti mokyklos, kurioje teikė prašymą laikyti </a:t>
            </a:r>
            <a:r>
              <a:rPr lang="lt-LT" dirty="0" smtClean="0">
                <a:solidFill>
                  <a:srgbClr val="FF0000"/>
                </a:solidFill>
              </a:rPr>
              <a:t>brandos egzaminus</a:t>
            </a:r>
            <a:r>
              <a:rPr lang="lt-LT" dirty="0">
                <a:solidFill>
                  <a:srgbClr val="FF0000"/>
                </a:solidFill>
              </a:rPr>
              <a:t>, vadovui atsisakymą raštu (elektroniniu  būdu)  laikyti vieną ar kelis iš savo pasirinktų brandos egzaminų</a:t>
            </a:r>
            <a:r>
              <a:rPr lang="lt-LT" dirty="0"/>
              <a:t>. Atsisakęs laikyti brandos egzaminą kandidatas į brandos egzaminų vykdymo protokolus </a:t>
            </a:r>
            <a:r>
              <a:rPr lang="lt-LT" dirty="0" smtClean="0"/>
              <a:t>neįrašomas.</a:t>
            </a:r>
            <a:endParaRPr lang="lt-L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a:t>LEIDIMAS LAIKYTI BRANDOS EGZAMINĄ</a:t>
            </a:r>
            <a:endParaRPr lang="lt-LT" dirty="0"/>
          </a:p>
        </p:txBody>
      </p:sp>
      <p:sp>
        <p:nvSpPr>
          <p:cNvPr id="3" name="Content Placeholder 2"/>
          <p:cNvSpPr>
            <a:spLocks noGrp="1"/>
          </p:cNvSpPr>
          <p:nvPr>
            <p:ph idx="1"/>
          </p:nvPr>
        </p:nvSpPr>
        <p:spPr/>
        <p:txBody>
          <a:bodyPr>
            <a:normAutofit/>
          </a:bodyPr>
          <a:lstStyle/>
          <a:p>
            <a:r>
              <a:rPr lang="lt-LT" dirty="0"/>
              <a:t>17. Pasirinktus </a:t>
            </a:r>
            <a:r>
              <a:rPr lang="lt-LT" dirty="0" smtClean="0"/>
              <a:t>brandos egzaminus </a:t>
            </a:r>
            <a:r>
              <a:rPr lang="lt-LT" dirty="0"/>
              <a:t>leidžiama laikyti mokyklos vadovo įsakymu:</a:t>
            </a:r>
          </a:p>
          <a:p>
            <a:endParaRPr lang="lt-LT" dirty="0" smtClean="0"/>
          </a:p>
          <a:p>
            <a:r>
              <a:rPr lang="lt-LT" dirty="0" smtClean="0"/>
              <a:t>17.1.1</a:t>
            </a:r>
            <a:r>
              <a:rPr lang="lt-LT" dirty="0"/>
              <a:t>. lietuvių kalbos ir literatūros brandos egzaminą – iki gegužės 31 dienos turinčiam patenkinamą to dalyko metinį įvertinimą </a:t>
            </a:r>
            <a:r>
              <a:rPr lang="lt-LT" dirty="0">
                <a:solidFill>
                  <a:srgbClr val="FF0000"/>
                </a:solidFill>
              </a:rPr>
              <a:t>ir išlaikytą dalyko įskaitą</a:t>
            </a:r>
            <a:r>
              <a:rPr lang="lt-LT" dirty="0"/>
              <a:t> teisės aktų nustatyta tvarka;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a:t>LEIDIMAS LAIKYTI BRANDOS EGZAMINĄ</a:t>
            </a:r>
            <a:endParaRPr lang="lt-LT" dirty="0"/>
          </a:p>
        </p:txBody>
      </p:sp>
      <p:sp>
        <p:nvSpPr>
          <p:cNvPr id="3" name="Content Placeholder 2"/>
          <p:cNvSpPr>
            <a:spLocks noGrp="1"/>
          </p:cNvSpPr>
          <p:nvPr>
            <p:ph idx="1"/>
          </p:nvPr>
        </p:nvSpPr>
        <p:spPr/>
        <p:txBody>
          <a:bodyPr>
            <a:normAutofit fontScale="85000" lnSpcReduction="10000"/>
          </a:bodyPr>
          <a:lstStyle/>
          <a:p>
            <a:r>
              <a:rPr lang="lt-LT" dirty="0"/>
              <a:t>17. Pasirinktus </a:t>
            </a:r>
            <a:r>
              <a:rPr lang="lt-LT" dirty="0" smtClean="0"/>
              <a:t>brandos egzaminus </a:t>
            </a:r>
            <a:r>
              <a:rPr lang="lt-LT" dirty="0"/>
              <a:t>leidžiama laikyti mokyklos vadovo įsakymu:</a:t>
            </a:r>
          </a:p>
          <a:p>
            <a:r>
              <a:rPr lang="lt-LT" dirty="0" smtClean="0"/>
              <a:t>17.1.2</a:t>
            </a:r>
            <a:r>
              <a:rPr lang="lt-LT" dirty="0"/>
              <a:t>. pasirinktus individualaus ugdymo plano brandos egzaminus, išskyrus brandos darbą, mokyklinius menų ir technologijų brandos egzaminus ir</a:t>
            </a:r>
            <a:r>
              <a:rPr lang="lt-LT" dirty="0">
                <a:solidFill>
                  <a:srgbClr val="FF0000"/>
                </a:solidFill>
              </a:rPr>
              <a:t> valstybinį užsienio kalbos (anglų, prancūzų, rusų, vokiečių), </a:t>
            </a:r>
            <a:r>
              <a:rPr lang="lt-LT" dirty="0"/>
              <a:t>iki gegužės </a:t>
            </a:r>
            <a:r>
              <a:rPr lang="lt-LT" dirty="0" smtClean="0"/>
              <a:t>30 </a:t>
            </a:r>
            <a:r>
              <a:rPr lang="lt-LT" dirty="0"/>
              <a:t>dienos turinčiam patenkinamus tų dalykų metinius įvertinimus</a:t>
            </a:r>
            <a:r>
              <a:rPr lang="lt-LT" dirty="0" smtClean="0"/>
              <a:t>;</a:t>
            </a:r>
            <a:endParaRPr lang="lt-LT" dirty="0"/>
          </a:p>
          <a:p>
            <a:r>
              <a:rPr lang="lt-LT" dirty="0" smtClean="0"/>
              <a:t>17.1.3</a:t>
            </a:r>
            <a:r>
              <a:rPr lang="lt-LT" dirty="0">
                <a:solidFill>
                  <a:srgbClr val="FF0000"/>
                </a:solidFill>
              </a:rPr>
              <a:t>. individualaus ugdymo plano valstybinį užsienio kalbos (anglų, prancūzų,rusų,vokiečių) brandos egzaminą</a:t>
            </a:r>
            <a:r>
              <a:rPr lang="lt-LT" dirty="0" smtClean="0">
                <a:solidFill>
                  <a:srgbClr val="FF0000"/>
                </a:solidFill>
              </a:rPr>
              <a:t>;</a:t>
            </a:r>
            <a:endParaRPr lang="lt-LT" dirty="0">
              <a:solidFill>
                <a:srgbClr val="FF0000"/>
              </a:solidFill>
            </a:endParaRPr>
          </a:p>
          <a:p>
            <a:pPr>
              <a:buNone/>
            </a:pPr>
            <a:endParaRPr lang="lt-LT"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smtClean="0"/>
              <a:t>LEIDIMAS LAIKYTI BRANDOS EGZAMINĄ</a:t>
            </a:r>
            <a:endParaRPr lang="lt-LT" dirty="0"/>
          </a:p>
        </p:txBody>
      </p:sp>
      <p:sp>
        <p:nvSpPr>
          <p:cNvPr id="3" name="Content Placeholder 2"/>
          <p:cNvSpPr>
            <a:spLocks noGrp="1"/>
          </p:cNvSpPr>
          <p:nvPr>
            <p:ph idx="1"/>
          </p:nvPr>
        </p:nvSpPr>
        <p:spPr/>
        <p:txBody>
          <a:bodyPr/>
          <a:lstStyle/>
          <a:p>
            <a:r>
              <a:rPr lang="lt-LT" dirty="0" smtClean="0"/>
              <a:t>17. Pasirinktus brandos egzaminus leidžiama laikyti mokyklos vadovo įsakymu:</a:t>
            </a:r>
          </a:p>
          <a:p>
            <a:endParaRPr lang="lt-LT" dirty="0" smtClean="0"/>
          </a:p>
          <a:p>
            <a:r>
              <a:rPr lang="lt-LT" dirty="0" smtClean="0"/>
              <a:t>17.2. mokiniui rengti individualaus ugdymo plano pasirinkto dalyko brandos darbą, </a:t>
            </a:r>
            <a:r>
              <a:rPr lang="lt-LT" dirty="0" smtClean="0">
                <a:solidFill>
                  <a:srgbClr val="FF0000"/>
                </a:solidFill>
              </a:rPr>
              <a:t>mokyklinius menų ir technologijų brandos egzaminus;</a:t>
            </a:r>
            <a:endParaRPr lang="lt-LT"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Pagrindinė sesija</a:t>
            </a:r>
            <a:endParaRPr lang="lt-LT" dirty="0"/>
          </a:p>
        </p:txBody>
      </p:sp>
      <p:sp>
        <p:nvSpPr>
          <p:cNvPr id="3" name="Content Placeholder 2"/>
          <p:cNvSpPr>
            <a:spLocks noGrp="1"/>
          </p:cNvSpPr>
          <p:nvPr>
            <p:ph idx="1"/>
          </p:nvPr>
        </p:nvSpPr>
        <p:spPr/>
        <p:txBody>
          <a:bodyPr>
            <a:normAutofit fontScale="77500" lnSpcReduction="20000"/>
          </a:bodyPr>
          <a:lstStyle/>
          <a:p>
            <a:r>
              <a:rPr lang="lt-LT" dirty="0"/>
              <a:t>21. Brandos egzaminus pagrindinės sesijos metu laiko:</a:t>
            </a:r>
          </a:p>
          <a:p>
            <a:endParaRPr lang="lt-LT" dirty="0" smtClean="0"/>
          </a:p>
          <a:p>
            <a:r>
              <a:rPr lang="lt-LT" dirty="0" smtClean="0"/>
              <a:t>21.2</a:t>
            </a:r>
            <a:r>
              <a:rPr lang="lt-LT" dirty="0"/>
              <a:t>. laisvės atėmimo vietoje veikiančioje mokykloje įregistruotas kandidatas – mokyklinius brandos egzaminus, </a:t>
            </a:r>
            <a:r>
              <a:rPr lang="lt-LT" dirty="0">
                <a:solidFill>
                  <a:srgbClr val="FF0000"/>
                </a:solidFill>
              </a:rPr>
              <a:t>valstybinius brandos egzaminus laiko savivaldybėse, kurių administracijos užtikrina visas valstybinio brandos egzamino vykdymo sąlygas, nustatytas </a:t>
            </a:r>
            <a:r>
              <a:rPr lang="lt-LT" dirty="0" smtClean="0">
                <a:solidFill>
                  <a:srgbClr val="FF0000"/>
                </a:solidFill>
              </a:rPr>
              <a:t>Apraše</a:t>
            </a:r>
            <a:r>
              <a:rPr lang="lt-LT" dirty="0">
                <a:solidFill>
                  <a:srgbClr val="FF0000"/>
                </a:solidFill>
              </a:rPr>
              <a:t>, įskaitant laisvą brandos egzaminų vykdymo priežiūrą atliekančių atsakingų specialistų patekimą į valstybinių brandos egzaminų vykdymo vietą bet kuriuo metu, apie tai iš anksto neįspėjus, gautų užduočių, iki perduodant vykdytojams, saugumo užtikrinimą, tinkamą patalpų paruošimą, egzamino metu jo vykdymo reikalavimų užtikrinimą</a:t>
            </a:r>
            <a:r>
              <a:rPr lang="lt-LT" dirty="0" smtClean="0">
                <a:solidFill>
                  <a:srgbClr val="FF0000"/>
                </a:solidFill>
              </a:rPr>
              <a:t>;</a:t>
            </a:r>
            <a:endParaRPr lang="lt-LT"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Pakartotinė sesija</a:t>
            </a:r>
            <a:endParaRPr lang="lt-LT" dirty="0"/>
          </a:p>
        </p:txBody>
      </p:sp>
      <p:sp>
        <p:nvSpPr>
          <p:cNvPr id="3" name="Content Placeholder 2"/>
          <p:cNvSpPr>
            <a:spLocks noGrp="1"/>
          </p:cNvSpPr>
          <p:nvPr>
            <p:ph idx="1"/>
          </p:nvPr>
        </p:nvSpPr>
        <p:spPr/>
        <p:txBody>
          <a:bodyPr>
            <a:normAutofit/>
          </a:bodyPr>
          <a:lstStyle/>
          <a:p>
            <a:r>
              <a:rPr lang="lt-LT" dirty="0"/>
              <a:t>22. Brandos egzaminą pakartotinės sesijos metu laiko:</a:t>
            </a:r>
          </a:p>
          <a:p>
            <a:r>
              <a:rPr lang="lt-LT" dirty="0" smtClean="0"/>
              <a:t>&lt;...&gt;</a:t>
            </a:r>
          </a:p>
          <a:p>
            <a:r>
              <a:rPr lang="lt-LT" dirty="0" smtClean="0"/>
              <a:t>22.2</a:t>
            </a:r>
            <a:r>
              <a:rPr lang="lt-LT" dirty="0"/>
              <a:t>. laisvės atėmimo vietoje veikiančioje mokykloje (skyriuje) įregistruotas kandidatas (valstybinius brandos egzaminus), </a:t>
            </a:r>
            <a:r>
              <a:rPr lang="lt-LT" dirty="0">
                <a:solidFill>
                  <a:srgbClr val="FF0000"/>
                </a:solidFill>
              </a:rPr>
              <a:t>jeigu valstybiniai brandos egzaminai </a:t>
            </a:r>
            <a:r>
              <a:rPr lang="lt-LT" dirty="0" smtClean="0">
                <a:solidFill>
                  <a:srgbClr val="FF0000"/>
                </a:solidFill>
              </a:rPr>
              <a:t>pagrindinėje </a:t>
            </a:r>
            <a:r>
              <a:rPr lang="lt-LT" dirty="0">
                <a:solidFill>
                  <a:srgbClr val="FF0000"/>
                </a:solidFill>
              </a:rPr>
              <a:t>sesijoje nebuvo organizuoti;</a:t>
            </a:r>
          </a:p>
          <a:p>
            <a:endParaRPr lang="lt-L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400" b="1" dirty="0" smtClean="0"/>
              <a:t>BRANDOS EGZAMINŲ PROGRAMŲ, UŽDUOČIŲ, VYKDYMO IR VERTINIMO INSTRUKCIJŲ RENGIMAS IR TVIRTINIMAS</a:t>
            </a:r>
            <a:endParaRPr lang="lt-LT" sz="2400" dirty="0"/>
          </a:p>
        </p:txBody>
      </p:sp>
      <p:sp>
        <p:nvSpPr>
          <p:cNvPr id="3" name="Content Placeholder 2"/>
          <p:cNvSpPr>
            <a:spLocks noGrp="1"/>
          </p:cNvSpPr>
          <p:nvPr>
            <p:ph idx="1"/>
          </p:nvPr>
        </p:nvSpPr>
        <p:spPr/>
        <p:txBody>
          <a:bodyPr>
            <a:normAutofit fontScale="77500" lnSpcReduction="20000"/>
          </a:bodyPr>
          <a:lstStyle/>
          <a:p>
            <a:r>
              <a:rPr lang="lt-LT" dirty="0" smtClean="0"/>
              <a:t>37. Nacionalinės švietimo agentūros direktorius tvirtina:</a:t>
            </a:r>
          </a:p>
          <a:p>
            <a:r>
              <a:rPr lang="lt-LT" dirty="0" smtClean="0"/>
              <a:t>37.1. ne vėliau kaip  prieš 30 dienų iki dalyko brandos egzamino vykdymo dienos dalyko brandos egzamino  užduotis;</a:t>
            </a:r>
          </a:p>
          <a:p>
            <a:r>
              <a:rPr lang="lt-LT" dirty="0" smtClean="0"/>
              <a:t>37.2. dalykų brandos egzaminų vykdymo instrukcijas, </a:t>
            </a:r>
            <a:r>
              <a:rPr lang="lt-LT" b="1" dirty="0" smtClean="0">
                <a:solidFill>
                  <a:srgbClr val="FF0000"/>
                </a:solidFill>
              </a:rPr>
              <a:t>kitus brandos egzaminams organizuoti ir vykdyti reikalingus dokumentus;</a:t>
            </a:r>
          </a:p>
          <a:p>
            <a:r>
              <a:rPr lang="lt-LT" dirty="0" smtClean="0"/>
              <a:t>37.3. brandos egzamino vertinimo normų rinkinį atliktai brandos egzamino užduočiai įvertinti nustatytu taškų skaičiumi (toliau – vertinimo instrukcija);</a:t>
            </a:r>
          </a:p>
          <a:p>
            <a:r>
              <a:rPr lang="lt-LT" dirty="0" smtClean="0"/>
              <a:t>37.4. brandos darbo vykdymo instrukcija;</a:t>
            </a:r>
          </a:p>
          <a:p>
            <a:r>
              <a:rPr lang="lt-LT" dirty="0" smtClean="0"/>
              <a:t>37.5. valstybinių brandos egzaminų kriterinio vertinimo nuostatus.“</a:t>
            </a:r>
          </a:p>
          <a:p>
            <a:endParaRPr lang="lt-LT"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as" ma:contentTypeID="0x0101004C3A251649C9844993814AC63009045D" ma:contentTypeVersion="0" ma:contentTypeDescription="Kurkite naują dokumentą." ma:contentTypeScope="" ma:versionID="a2905163400c505f0c18a1bb2fbecf46">
  <xsd:schema xmlns:xsd="http://www.w3.org/2001/XMLSchema" xmlns:xs="http://www.w3.org/2001/XMLSchema" xmlns:p="http://schemas.microsoft.com/office/2006/metadata/properties" targetNamespace="http://schemas.microsoft.com/office/2006/metadata/properties" ma:root="true" ma:fieldsID="bb184a0556433ebd5d1bfaa22cfe5d8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46805A-D57B-4FE0-B177-C14D644C9A6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BD7A754-8DC1-4B0E-86A3-EC1D1D4BB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A23EBCC-7C8F-4FB6-BB49-E5B9FC0049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252</TotalTime>
  <Words>867</Words>
  <Application>Microsoft Office PowerPoint</Application>
  <PresentationFormat>Demonstracija ekrane (4:3)</PresentationFormat>
  <Paragraphs>67</Paragraphs>
  <Slides>23</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23</vt:i4>
      </vt:variant>
    </vt:vector>
  </HeadingPairs>
  <TitlesOfParts>
    <vt:vector size="26" baseType="lpstr">
      <vt:lpstr>Arial</vt:lpstr>
      <vt:lpstr>Calibri</vt:lpstr>
      <vt:lpstr>Office Theme</vt:lpstr>
      <vt:lpstr>INFORMACIJA APIE BRANDOS EGZAMINŲ TVARKARAŠČIŲ IR VYKDYMO NAUJOVES </vt:lpstr>
      <vt:lpstr>BRANDOS EGZAMINAI</vt:lpstr>
      <vt:lpstr>Galimybė atsisakyti 1 ar daugiau BE</vt:lpstr>
      <vt:lpstr>LEIDIMAS LAIKYTI BRANDOS EGZAMINĄ</vt:lpstr>
      <vt:lpstr>LEIDIMAS LAIKYTI BRANDOS EGZAMINĄ</vt:lpstr>
      <vt:lpstr>LEIDIMAS LAIKYTI BRANDOS EGZAMINĄ</vt:lpstr>
      <vt:lpstr>Pagrindinė sesija</vt:lpstr>
      <vt:lpstr>Pakartotinė sesija</vt:lpstr>
      <vt:lpstr>BRANDOS EGZAMINŲ PROGRAMŲ, UŽDUOČIŲ, VYKDYMO IR VERTINIMO INSTRUKCIJŲ RENGIMAS IR TVIRTINIMAS</vt:lpstr>
      <vt:lpstr>Patikslinimas, kad atitiktų VTP įstatymą</vt:lpstr>
      <vt:lpstr>VALSTYBINIŲ BRANDOS EGZAMINŲ CENTRŲ SKYRIMAS</vt:lpstr>
      <vt:lpstr>REGISTRAVIMAS IR INFORMACIJOS PATEIKIMAS</vt:lpstr>
      <vt:lpstr>REGISTRAVIMAS IR INFORMACIJOS PATEIKIMAS</vt:lpstr>
      <vt:lpstr>KANDIDATŲ BRANDOS EGZAMINŲ DARBŲ VERTINIMAS</vt:lpstr>
      <vt:lpstr>PRAŠYMAI</vt:lpstr>
      <vt:lpstr>PRAŠYMAI</vt:lpstr>
      <vt:lpstr>PRAŠYMAI</vt:lpstr>
      <vt:lpstr>PRAŠYMAI</vt:lpstr>
      <vt:lpstr>ATSAKOMYBĖ</vt:lpstr>
      <vt:lpstr>2021–2022 MOKSLO METŲ LIETUVIŲ KALBOS IR LITERATŪROS ĮSKAITOS IR BRANDOS EGZAMINŲ TVARKARAŠČIAI</vt:lpstr>
      <vt:lpstr>„PowerPoint“ pateiktis</vt:lpstr>
      <vt:lpstr>Egzaminų trukmė 2022 m. grįžta kokia buvusi</vt:lpstr>
      <vt:lpstr>Užsienio kalbų klausymo dalis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MOKINIŲ PASIEKIMŲ VERTINIMO ORGANIZAVIMO AKTUALIJOS</dc:title>
  <dc:creator>Vidmantas</dc:creator>
  <cp:lastModifiedBy>Minolė Petronytė-Kairienė</cp:lastModifiedBy>
  <cp:revision>31</cp:revision>
  <dcterms:created xsi:type="dcterms:W3CDTF">2021-09-15T14:36:49Z</dcterms:created>
  <dcterms:modified xsi:type="dcterms:W3CDTF">2021-10-27T12:50:56Z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0x0101004C3A251649C9844993814AC63009045D</vt:lpwstr>
  </property>
</Properties>
</file>